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2" r:id="rId2"/>
    <p:sldId id="361" r:id="rId3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3" autoAdjust="0"/>
    <p:restoredTop sz="96296" autoAdjust="0"/>
  </p:normalViewPr>
  <p:slideViewPr>
    <p:cSldViewPr snapToGrid="0" snapToObjects="1">
      <p:cViewPr varScale="1">
        <p:scale>
          <a:sx n="108" d="100"/>
          <a:sy n="108" d="100"/>
        </p:scale>
        <p:origin x="1080" y="102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29.08.2025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448354" y="616325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1729732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1737965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1550163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1755523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162036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164076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Выручка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164077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268284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268284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2693221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128284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145146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Производственные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/</a:t>
            </a:r>
            <a:r>
              <a:rPr lang="ru-RU" sz="1200" dirty="0" err="1">
                <a:solidFill>
                  <a:schemeClr val="bg1"/>
                </a:solidFill>
                <a:latin typeface="Montserrat" panose="00000500000000000000" pitchFamily="2" charset="-52"/>
              </a:rPr>
              <a:t>ая</a:t>
            </a:r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 площади в Москве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en-US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(</a:t>
            </a:r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при наличии)</a:t>
            </a:r>
            <a:endParaRPr lang="ru-RU" sz="1200" b="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294871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50ECCB0-5739-5E31-BABE-318382D355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6" y="3094894"/>
            <a:ext cx="338166" cy="338166"/>
          </a:xfrm>
          <a:prstGeom prst="rect">
            <a:avLst/>
          </a:prstGeom>
        </p:spPr>
      </p:pic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3087718" y="3955501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4551229" y="3995088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4895413" y="3955501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5269307" y="3942096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3087717" y="4430705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4551228" y="4470292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4895413" y="443070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5082364" y="4421432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5082361" y="404729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375288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369458" y="618361"/>
            <a:ext cx="613218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Пример выпускаемой продукции </a:t>
            </a:r>
            <a:r>
              <a:rPr lang="ru-RU" sz="900" dirty="0">
                <a:solidFill>
                  <a:schemeClr val="bg1"/>
                </a:solidFill>
                <a:latin typeface="Montserrat" panose="00000500000000000000" pitchFamily="2" charset="-52"/>
              </a:rPr>
              <a:t>(планируемой к выпуску)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" name="Прямоугольник: скругленные углы 1084">
            <a:extLst>
              <a:ext uri="{FF2B5EF4-FFF2-40B4-BE49-F238E27FC236}">
                <a16:creationId xmlns:a16="http://schemas.microsoft.com/office/drawing/2014/main" id="{0B0428A4-2C88-62F5-8EC5-48B224F8482F}"/>
              </a:ext>
            </a:extLst>
          </p:cNvPr>
          <p:cNvSpPr/>
          <p:nvPr/>
        </p:nvSpPr>
        <p:spPr>
          <a:xfrm rot="10800000" flipV="1">
            <a:off x="7283338" y="1384379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3032654" y="4845530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СТАТУС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3087718" y="5091386"/>
            <a:ext cx="2990106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984110" y="3960607"/>
            <a:ext cx="1593211" cy="1443994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1798006" y="4413135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1017113" y="5119804"/>
            <a:ext cx="1525507" cy="256613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производства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7826099" y="1021270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5A691F-90C2-B103-EE74-9C87CFD715F5}"/>
              </a:ext>
            </a:extLst>
          </p:cNvPr>
          <p:cNvSpPr txBox="1"/>
          <p:nvPr/>
        </p:nvSpPr>
        <p:spPr>
          <a:xfrm>
            <a:off x="1113863" y="3486549"/>
            <a:ext cx="49787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Указывается действующая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ие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 производственная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ые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 площадка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 на территории города Москвы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68D8A4B6-7B37-919E-38F8-FE30B3F3ED10}"/>
              </a:ext>
            </a:extLst>
          </p:cNvPr>
          <p:cNvSpPr/>
          <p:nvPr/>
        </p:nvSpPr>
        <p:spPr>
          <a:xfrm>
            <a:off x="6613478" y="1985064"/>
            <a:ext cx="539234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9896A0-F5ED-C21D-3AC5-26F92317D798}"/>
              </a:ext>
            </a:extLst>
          </p:cNvPr>
          <p:cNvSpPr txBox="1"/>
          <p:nvPr/>
        </p:nvSpPr>
        <p:spPr>
          <a:xfrm>
            <a:off x="7369457" y="2006218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Обзор проекта 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3CB6DF33-AAB5-B0AE-B727-1A55E7C709B1}"/>
              </a:ext>
            </a:extLst>
          </p:cNvPr>
          <p:cNvSpPr/>
          <p:nvPr/>
        </p:nvSpPr>
        <p:spPr>
          <a:xfrm>
            <a:off x="6865064" y="2049180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550EF20-59E4-90BB-B4BD-63D0FB65E1D6}"/>
              </a:ext>
            </a:extLst>
          </p:cNvPr>
          <p:cNvSpPr/>
          <p:nvPr/>
        </p:nvSpPr>
        <p:spPr>
          <a:xfrm>
            <a:off x="6613109" y="2569452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73D6F1-120F-0E94-99E5-64EAD1BFBF96}"/>
              </a:ext>
            </a:extLst>
          </p:cNvPr>
          <p:cNvSpPr txBox="1"/>
          <p:nvPr/>
        </p:nvSpPr>
        <p:spPr>
          <a:xfrm>
            <a:off x="6746614" y="2569451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30C652-317E-CB25-0909-97241BA0CC04}"/>
              </a:ext>
            </a:extLst>
          </p:cNvPr>
          <p:cNvSpPr txBox="1"/>
          <p:nvPr/>
        </p:nvSpPr>
        <p:spPr>
          <a:xfrm>
            <a:off x="7691756" y="2838936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0D7F38-2BD7-6414-95DD-A89786EC799B}"/>
              </a:ext>
            </a:extLst>
          </p:cNvPr>
          <p:cNvSpPr txBox="1"/>
          <p:nvPr/>
        </p:nvSpPr>
        <p:spPr>
          <a:xfrm>
            <a:off x="6845352" y="3262127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Общий объем инвестиций в проект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DE61A23E-4E7F-4D45-B28C-0086133C01F6}"/>
              </a:ext>
            </a:extLst>
          </p:cNvPr>
          <p:cNvCxnSpPr>
            <a:cxnSpLocks/>
            <a:stCxn id="17" idx="1"/>
          </p:cNvCxnSpPr>
          <p:nvPr/>
        </p:nvCxnSpPr>
        <p:spPr>
          <a:xfrm>
            <a:off x="6845352" y="3377543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867A470-146F-6573-2E16-C70DCD8C0DE2}"/>
              </a:ext>
            </a:extLst>
          </p:cNvPr>
          <p:cNvSpPr txBox="1"/>
          <p:nvPr/>
        </p:nvSpPr>
        <p:spPr>
          <a:xfrm>
            <a:off x="6845351" y="3649450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Собственные средства </a:t>
            </a:r>
          </a:p>
        </p:txBody>
      </p:sp>
      <p:sp>
        <p:nvSpPr>
          <p:cNvPr id="21" name="Равнобедренный треугольник 20">
            <a:extLst>
              <a:ext uri="{FF2B5EF4-FFF2-40B4-BE49-F238E27FC236}">
                <a16:creationId xmlns:a16="http://schemas.microsoft.com/office/drawing/2014/main" id="{2D9FB8A7-84AE-5499-68DD-82DC49A8B1B2}"/>
              </a:ext>
            </a:extLst>
          </p:cNvPr>
          <p:cNvSpPr/>
          <p:nvPr/>
        </p:nvSpPr>
        <p:spPr>
          <a:xfrm rot="5400000">
            <a:off x="8397540" y="3681049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E5A7CEA0-F529-65F7-BE3E-D1038D26EB27}"/>
              </a:ext>
            </a:extLst>
          </p:cNvPr>
          <p:cNvSpPr/>
          <p:nvPr/>
        </p:nvSpPr>
        <p:spPr>
          <a:xfrm>
            <a:off x="8693430" y="3601087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E886D6-6CA4-3BFB-7FE9-69EDFBEF609B}"/>
              </a:ext>
            </a:extLst>
          </p:cNvPr>
          <p:cNvSpPr txBox="1"/>
          <p:nvPr/>
        </p:nvSpPr>
        <p:spPr>
          <a:xfrm>
            <a:off x="8733044" y="3564811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9929905-F35C-724E-6BDE-A0991075D3DE}"/>
              </a:ext>
            </a:extLst>
          </p:cNvPr>
          <p:cNvSpPr txBox="1"/>
          <p:nvPr/>
        </p:nvSpPr>
        <p:spPr>
          <a:xfrm>
            <a:off x="9210438" y="3682196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CABAC2C-06C2-0CA0-F99F-E2D259218E73}"/>
              </a:ext>
            </a:extLst>
          </p:cNvPr>
          <p:cNvSpPr txBox="1"/>
          <p:nvPr/>
        </p:nvSpPr>
        <p:spPr>
          <a:xfrm>
            <a:off x="6845352" y="4125789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Кредитные средства</a:t>
            </a:r>
          </a:p>
        </p:txBody>
      </p:sp>
      <p:sp>
        <p:nvSpPr>
          <p:cNvPr id="48" name="Равнобедренный треугольник 47">
            <a:extLst>
              <a:ext uri="{FF2B5EF4-FFF2-40B4-BE49-F238E27FC236}">
                <a16:creationId xmlns:a16="http://schemas.microsoft.com/office/drawing/2014/main" id="{5D01E9F4-0094-1EC9-27D3-5F2D53201B70}"/>
              </a:ext>
            </a:extLst>
          </p:cNvPr>
          <p:cNvSpPr/>
          <p:nvPr/>
        </p:nvSpPr>
        <p:spPr>
          <a:xfrm rot="5400000">
            <a:off x="8397541" y="4157388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D1CCDF27-7F64-760F-C077-FC11D46CEC26}"/>
              </a:ext>
            </a:extLst>
          </p:cNvPr>
          <p:cNvSpPr/>
          <p:nvPr/>
        </p:nvSpPr>
        <p:spPr>
          <a:xfrm>
            <a:off x="8693431" y="4077426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B4C24BF-13B2-2DEC-2A37-E36A750F2432}"/>
              </a:ext>
            </a:extLst>
          </p:cNvPr>
          <p:cNvSpPr txBox="1"/>
          <p:nvPr/>
        </p:nvSpPr>
        <p:spPr>
          <a:xfrm>
            <a:off x="8778713" y="4041150"/>
            <a:ext cx="15066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D7BFAFB-A23E-5903-EEDB-B9FE07365709}"/>
              </a:ext>
            </a:extLst>
          </p:cNvPr>
          <p:cNvSpPr txBox="1"/>
          <p:nvPr/>
        </p:nvSpPr>
        <p:spPr>
          <a:xfrm>
            <a:off x="9233754" y="4160561"/>
            <a:ext cx="94435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E5CA2C91-D98B-A4E9-ACE6-09306B8D37CF}"/>
              </a:ext>
            </a:extLst>
          </p:cNvPr>
          <p:cNvCxnSpPr>
            <a:cxnSpLocks/>
            <a:stCxn id="20" idx="1"/>
            <a:endCxn id="47" idx="1"/>
          </p:cNvCxnSpPr>
          <p:nvPr/>
        </p:nvCxnSpPr>
        <p:spPr>
          <a:xfrm>
            <a:off x="6845351" y="3764866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5" name="Равнобедренный треугольник 54">
            <a:extLst>
              <a:ext uri="{FF2B5EF4-FFF2-40B4-BE49-F238E27FC236}">
                <a16:creationId xmlns:a16="http://schemas.microsoft.com/office/drawing/2014/main" id="{27E57E5A-903C-0A8D-9EED-D203BD8694EA}"/>
              </a:ext>
            </a:extLst>
          </p:cNvPr>
          <p:cNvSpPr/>
          <p:nvPr/>
        </p:nvSpPr>
        <p:spPr>
          <a:xfrm rot="5400000">
            <a:off x="9522076" y="2763313"/>
            <a:ext cx="374737" cy="323048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C22704E2-D6A4-4C1A-16F8-BD3FE204A72E}"/>
              </a:ext>
            </a:extLst>
          </p:cNvPr>
          <p:cNvSpPr/>
          <p:nvPr/>
        </p:nvSpPr>
        <p:spPr>
          <a:xfrm>
            <a:off x="10044423" y="2623965"/>
            <a:ext cx="806151" cy="896561"/>
          </a:xfrm>
          <a:prstGeom prst="roundRect">
            <a:avLst>
              <a:gd name="adj" fmla="val 16158"/>
            </a:avLst>
          </a:prstGeom>
          <a:noFill/>
          <a:ln w="127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7" name="Прямоугольник: скругленные углы 56">
            <a:extLst>
              <a:ext uri="{FF2B5EF4-FFF2-40B4-BE49-F238E27FC236}">
                <a16:creationId xmlns:a16="http://schemas.microsoft.com/office/drawing/2014/main" id="{5079897A-3499-046D-4A71-1BBBA212456E}"/>
              </a:ext>
            </a:extLst>
          </p:cNvPr>
          <p:cNvSpPr/>
          <p:nvPr/>
        </p:nvSpPr>
        <p:spPr>
          <a:xfrm>
            <a:off x="11020887" y="2623966"/>
            <a:ext cx="806151" cy="896561"/>
          </a:xfrm>
          <a:prstGeom prst="roundRect">
            <a:avLst>
              <a:gd name="adj" fmla="val 15272"/>
            </a:avLst>
          </a:prstGeom>
          <a:noFill/>
          <a:ln w="127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A7AB86-6FD4-6E5D-CA26-444B6AEBE37C}"/>
              </a:ext>
            </a:extLst>
          </p:cNvPr>
          <p:cNvSpPr txBox="1"/>
          <p:nvPr/>
        </p:nvSpPr>
        <p:spPr>
          <a:xfrm>
            <a:off x="10010022" y="2768526"/>
            <a:ext cx="1164257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rgbClr val="002060"/>
                </a:solidFill>
                <a:latin typeface="Montserrat" panose="00000500000000000000" pitchFamily="2" charset="-52"/>
              </a:rPr>
              <a:t>---</a:t>
            </a:r>
            <a:endParaRPr lang="ru-RU" sz="2800" b="0" dirty="0">
              <a:solidFill>
                <a:srgbClr val="00206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1491194-CCC3-2633-9F8A-AF1443BDF980}"/>
              </a:ext>
            </a:extLst>
          </p:cNvPr>
          <p:cNvSpPr txBox="1"/>
          <p:nvPr/>
        </p:nvSpPr>
        <p:spPr>
          <a:xfrm>
            <a:off x="10209353" y="2771333"/>
            <a:ext cx="853904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rgbClr val="002060"/>
              </a:solidFill>
            </a:endParaRP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id="{EF53FCE1-4548-D573-1468-A73E66DF57D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65362" y="3134178"/>
            <a:ext cx="333194" cy="333194"/>
          </a:xfrm>
          <a:prstGeom prst="rect">
            <a:avLst/>
          </a:prstGeom>
        </p:spPr>
      </p:pic>
      <p:pic>
        <p:nvPicPr>
          <p:cNvPr id="1024" name="Рисунок 1023">
            <a:extLst>
              <a:ext uri="{FF2B5EF4-FFF2-40B4-BE49-F238E27FC236}">
                <a16:creationId xmlns:a16="http://schemas.microsoft.com/office/drawing/2014/main" id="{316B9002-8081-D2E8-06FE-7A8AAABAA02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969" y="3111869"/>
            <a:ext cx="333194" cy="333194"/>
          </a:xfrm>
          <a:prstGeom prst="rect">
            <a:avLst/>
          </a:prstGeom>
        </p:spPr>
      </p:pic>
      <p:sp>
        <p:nvSpPr>
          <p:cNvPr id="1025" name="TextBox 1024">
            <a:extLst>
              <a:ext uri="{FF2B5EF4-FFF2-40B4-BE49-F238E27FC236}">
                <a16:creationId xmlns:a16="http://schemas.microsoft.com/office/drawing/2014/main" id="{B76437BC-B883-1F1D-BE68-4B509E64DE2D}"/>
              </a:ext>
            </a:extLst>
          </p:cNvPr>
          <p:cNvSpPr txBox="1"/>
          <p:nvPr/>
        </p:nvSpPr>
        <p:spPr>
          <a:xfrm>
            <a:off x="10064239" y="3513026"/>
            <a:ext cx="85013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СМР+ПИР</a:t>
            </a:r>
          </a:p>
        </p:txBody>
      </p:sp>
      <p:sp>
        <p:nvSpPr>
          <p:cNvPr id="1026" name="TextBox 1025">
            <a:extLst>
              <a:ext uri="{FF2B5EF4-FFF2-40B4-BE49-F238E27FC236}">
                <a16:creationId xmlns:a16="http://schemas.microsoft.com/office/drawing/2014/main" id="{04A12CD1-D14D-D8B4-26B5-D5CA5D1A02D6}"/>
              </a:ext>
            </a:extLst>
          </p:cNvPr>
          <p:cNvSpPr txBox="1"/>
          <p:nvPr/>
        </p:nvSpPr>
        <p:spPr>
          <a:xfrm>
            <a:off x="10914378" y="3527494"/>
            <a:ext cx="10914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Оборудование</a:t>
            </a:r>
          </a:p>
          <a:p>
            <a:pPr algn="l" defTabSz="1491151"/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DE67526D-41F4-660B-FDA9-913D74FA31C8}"/>
              </a:ext>
            </a:extLst>
          </p:cNvPr>
          <p:cNvSpPr txBox="1"/>
          <p:nvPr/>
        </p:nvSpPr>
        <p:spPr>
          <a:xfrm>
            <a:off x="6613478" y="2341181"/>
            <a:ext cx="411074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ЦЕЛИ РЕАЛИЗАЦИИ ПРОЕКТА</a:t>
            </a: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78B77EE7-FDFA-0371-DC4E-A2C69378E753}"/>
              </a:ext>
            </a:extLst>
          </p:cNvPr>
          <p:cNvSpPr txBox="1"/>
          <p:nvPr/>
        </p:nvSpPr>
        <p:spPr>
          <a:xfrm>
            <a:off x="11020443" y="2763680"/>
            <a:ext cx="1164257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rgbClr val="002060"/>
                </a:solidFill>
                <a:latin typeface="Montserrat" panose="00000500000000000000" pitchFamily="2" charset="-52"/>
              </a:rPr>
              <a:t>---</a:t>
            </a:r>
            <a:endParaRPr lang="ru-RU" sz="2800" b="0" dirty="0">
              <a:solidFill>
                <a:srgbClr val="002060"/>
              </a:solidFill>
            </a:endParaRP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5CDDB03A-FD8A-1117-CC83-DE4E48DE7853}"/>
              </a:ext>
            </a:extLst>
          </p:cNvPr>
          <p:cNvSpPr txBox="1"/>
          <p:nvPr/>
        </p:nvSpPr>
        <p:spPr>
          <a:xfrm>
            <a:off x="11219774" y="2766487"/>
            <a:ext cx="853904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030" name="Прямоугольник: скругленные углы 1029">
            <a:extLst>
              <a:ext uri="{FF2B5EF4-FFF2-40B4-BE49-F238E27FC236}">
                <a16:creationId xmlns:a16="http://schemas.microsoft.com/office/drawing/2014/main" id="{1609D948-831B-42DB-2AA5-066B24543DE1}"/>
              </a:ext>
            </a:extLst>
          </p:cNvPr>
          <p:cNvSpPr/>
          <p:nvPr/>
        </p:nvSpPr>
        <p:spPr>
          <a:xfrm rot="10800000" flipV="1">
            <a:off x="9093806" y="4713077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31" name="Равнобедренный треугольник 1030">
            <a:extLst>
              <a:ext uri="{FF2B5EF4-FFF2-40B4-BE49-F238E27FC236}">
                <a16:creationId xmlns:a16="http://schemas.microsoft.com/office/drawing/2014/main" id="{61474E71-934F-7A16-724E-52B6A321BFDD}"/>
              </a:ext>
            </a:extLst>
          </p:cNvPr>
          <p:cNvSpPr/>
          <p:nvPr/>
        </p:nvSpPr>
        <p:spPr>
          <a:xfrm rot="5400000">
            <a:off x="10557317" y="4752664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32" name="TextBox 1031">
            <a:extLst>
              <a:ext uri="{FF2B5EF4-FFF2-40B4-BE49-F238E27FC236}">
                <a16:creationId xmlns:a16="http://schemas.microsoft.com/office/drawing/2014/main" id="{3AFE3CF7-68B9-71FC-9E18-94D6DC282A6F}"/>
              </a:ext>
            </a:extLst>
          </p:cNvPr>
          <p:cNvSpPr txBox="1"/>
          <p:nvPr/>
        </p:nvSpPr>
        <p:spPr>
          <a:xfrm>
            <a:off x="10901501" y="4713077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106DC7AD-9CB0-EFA1-1A3E-09F3FAE37770}"/>
              </a:ext>
            </a:extLst>
          </p:cNvPr>
          <p:cNvSpPr txBox="1"/>
          <p:nvPr/>
        </p:nvSpPr>
        <p:spPr>
          <a:xfrm>
            <a:off x="11275395" y="4699672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34" name="Прямоугольник: скругленные углы 1033">
            <a:extLst>
              <a:ext uri="{FF2B5EF4-FFF2-40B4-BE49-F238E27FC236}">
                <a16:creationId xmlns:a16="http://schemas.microsoft.com/office/drawing/2014/main" id="{A8C3FABD-0CD7-A1D0-8A4B-C9540ED857AC}"/>
              </a:ext>
            </a:extLst>
          </p:cNvPr>
          <p:cNvSpPr/>
          <p:nvPr/>
        </p:nvSpPr>
        <p:spPr>
          <a:xfrm rot="10800000" flipV="1">
            <a:off x="9087170" y="5245894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35" name="Равнобедренный треугольник 1034">
            <a:extLst>
              <a:ext uri="{FF2B5EF4-FFF2-40B4-BE49-F238E27FC236}">
                <a16:creationId xmlns:a16="http://schemas.microsoft.com/office/drawing/2014/main" id="{2272D05C-9C5E-2BBB-16DD-59CCEB08A897}"/>
              </a:ext>
            </a:extLst>
          </p:cNvPr>
          <p:cNvSpPr/>
          <p:nvPr/>
        </p:nvSpPr>
        <p:spPr>
          <a:xfrm rot="5400000">
            <a:off x="10550681" y="5285481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DEBD672A-7C75-79D3-4A38-1F2F8A6096C7}"/>
              </a:ext>
            </a:extLst>
          </p:cNvPr>
          <p:cNvSpPr txBox="1"/>
          <p:nvPr/>
        </p:nvSpPr>
        <p:spPr>
          <a:xfrm>
            <a:off x="10894866" y="524589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1FBCBDDD-FF75-5BE7-D81B-076886098D25}"/>
              </a:ext>
            </a:extLst>
          </p:cNvPr>
          <p:cNvSpPr txBox="1"/>
          <p:nvPr/>
        </p:nvSpPr>
        <p:spPr>
          <a:xfrm>
            <a:off x="11081817" y="5236621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39" name="TextBox 1038">
            <a:extLst>
              <a:ext uri="{FF2B5EF4-FFF2-40B4-BE49-F238E27FC236}">
                <a16:creationId xmlns:a16="http://schemas.microsoft.com/office/drawing/2014/main" id="{2EC4C8D6-8B87-C913-453E-93EC6942B20F}"/>
              </a:ext>
            </a:extLst>
          </p:cNvPr>
          <p:cNvSpPr txBox="1"/>
          <p:nvPr/>
        </p:nvSpPr>
        <p:spPr>
          <a:xfrm>
            <a:off x="11088449" y="4804871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grpSp>
        <p:nvGrpSpPr>
          <p:cNvPr id="1040" name="Группа 1039">
            <a:extLst>
              <a:ext uri="{FF2B5EF4-FFF2-40B4-BE49-F238E27FC236}">
                <a16:creationId xmlns:a16="http://schemas.microsoft.com/office/drawing/2014/main" id="{5306D8F7-67BE-C8F2-FDD3-CA1A2132873E}"/>
              </a:ext>
            </a:extLst>
          </p:cNvPr>
          <p:cNvGrpSpPr/>
          <p:nvPr/>
        </p:nvGrpSpPr>
        <p:grpSpPr>
          <a:xfrm>
            <a:off x="6619255" y="4673616"/>
            <a:ext cx="1756086" cy="1591614"/>
            <a:chOff x="517378" y="1216039"/>
            <a:chExt cx="1593211" cy="1443994"/>
          </a:xfrm>
        </p:grpSpPr>
        <p:pic>
          <p:nvPicPr>
            <p:cNvPr id="1041" name="Рисунок 1040">
              <a:extLst>
                <a:ext uri="{FF2B5EF4-FFF2-40B4-BE49-F238E27FC236}">
                  <a16:creationId xmlns:a16="http://schemas.microsoft.com/office/drawing/2014/main" id="{68B42726-C8E3-21BE-4992-D8CE8F03A3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653" b="43237"/>
            <a:stretch/>
          </p:blipFill>
          <p:spPr>
            <a:xfrm>
              <a:off x="517378" y="1216039"/>
              <a:ext cx="1593211" cy="1443994"/>
            </a:xfrm>
            <a:prstGeom prst="roundRect">
              <a:avLst>
                <a:gd name="adj" fmla="val 9280"/>
              </a:avLst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effectLst>
              <a:outerShdw blurRad="25400" algn="ctr" rotWithShape="0">
                <a:prstClr val="black">
                  <a:alpha val="13000"/>
                </a:prstClr>
              </a:outerShdw>
            </a:effectLst>
          </p:spPr>
        </p:pic>
        <p:grpSp>
          <p:nvGrpSpPr>
            <p:cNvPr id="1042" name="Группа 1041">
              <a:extLst>
                <a:ext uri="{FF2B5EF4-FFF2-40B4-BE49-F238E27FC236}">
                  <a16:creationId xmlns:a16="http://schemas.microsoft.com/office/drawing/2014/main" id="{4849E9B4-09DD-6F33-8FB3-5CE30A0CC824}"/>
                </a:ext>
              </a:extLst>
            </p:cNvPr>
            <p:cNvGrpSpPr/>
            <p:nvPr/>
          </p:nvGrpSpPr>
          <p:grpSpPr>
            <a:xfrm>
              <a:off x="1331274" y="1668567"/>
              <a:ext cx="249506" cy="254142"/>
              <a:chOff x="8883548" y="4912087"/>
              <a:chExt cx="251650" cy="251650"/>
            </a:xfrm>
            <a:noFill/>
          </p:grpSpPr>
          <p:sp>
            <p:nvSpPr>
              <p:cNvPr id="1049" name="Полилиния: фигура 1048">
                <a:extLst>
                  <a:ext uri="{FF2B5EF4-FFF2-40B4-BE49-F238E27FC236}">
                    <a16:creationId xmlns:a16="http://schemas.microsoft.com/office/drawing/2014/main" id="{F666C2D6-2FC4-3CFA-70D3-1CF44439346F}"/>
                  </a:ext>
                </a:extLst>
              </p:cNvPr>
              <p:cNvSpPr/>
              <p:nvPr/>
            </p:nvSpPr>
            <p:spPr>
              <a:xfrm rot="10800000">
                <a:off x="8929244" y="4935313"/>
                <a:ext cx="161856" cy="214946"/>
              </a:xfrm>
              <a:custGeom>
                <a:avLst/>
                <a:gdLst>
                  <a:gd name="connsiteX0" fmla="*/ 80928 w 161856"/>
                  <a:gd name="connsiteY0" fmla="*/ 214946 h 214946"/>
                  <a:gd name="connsiteX1" fmla="*/ 0 w 161856"/>
                  <a:gd name="connsiteY1" fmla="*/ 134018 h 214946"/>
                  <a:gd name="connsiteX2" fmla="*/ 23703 w 161856"/>
                  <a:gd name="connsiteY2" fmla="*/ 76794 h 214946"/>
                  <a:gd name="connsiteX3" fmla="*/ 26367 w 161856"/>
                  <a:gd name="connsiteY3" fmla="*/ 74998 h 214946"/>
                  <a:gd name="connsiteX4" fmla="*/ 81742 w 161856"/>
                  <a:gd name="connsiteY4" fmla="*/ 0 h 214946"/>
                  <a:gd name="connsiteX5" fmla="*/ 148193 w 161856"/>
                  <a:gd name="connsiteY5" fmla="*/ 89998 h 214946"/>
                  <a:gd name="connsiteX6" fmla="*/ 147055 w 161856"/>
                  <a:gd name="connsiteY6" fmla="*/ 89998 h 214946"/>
                  <a:gd name="connsiteX7" fmla="*/ 155496 w 161856"/>
                  <a:gd name="connsiteY7" fmla="*/ 102518 h 214946"/>
                  <a:gd name="connsiteX8" fmla="*/ 161856 w 161856"/>
                  <a:gd name="connsiteY8" fmla="*/ 134018 h 214946"/>
                  <a:gd name="connsiteX9" fmla="*/ 80928 w 161856"/>
                  <a:gd name="connsiteY9" fmla="*/ 214946 h 214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1856" h="214946">
                    <a:moveTo>
                      <a:pt x="80928" y="214946"/>
                    </a:moveTo>
                    <a:cubicBezTo>
                      <a:pt x="36233" y="214946"/>
                      <a:pt x="0" y="178713"/>
                      <a:pt x="0" y="134018"/>
                    </a:cubicBezTo>
                    <a:cubicBezTo>
                      <a:pt x="0" y="111671"/>
                      <a:pt x="9058" y="91439"/>
                      <a:pt x="23703" y="76794"/>
                    </a:cubicBezTo>
                    <a:lnTo>
                      <a:pt x="26367" y="74998"/>
                    </a:lnTo>
                    <a:lnTo>
                      <a:pt x="81742" y="0"/>
                    </a:lnTo>
                    <a:lnTo>
                      <a:pt x="148193" y="89998"/>
                    </a:lnTo>
                    <a:lnTo>
                      <a:pt x="147055" y="89998"/>
                    </a:lnTo>
                    <a:lnTo>
                      <a:pt x="155496" y="102518"/>
                    </a:lnTo>
                    <a:cubicBezTo>
                      <a:pt x="159591" y="112200"/>
                      <a:pt x="161856" y="122844"/>
                      <a:pt x="161856" y="134018"/>
                    </a:cubicBezTo>
                    <a:cubicBezTo>
                      <a:pt x="161856" y="178713"/>
                      <a:pt x="125623" y="214946"/>
                      <a:pt x="80928" y="21494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39" dirty="0"/>
              </a:p>
            </p:txBody>
          </p:sp>
          <p:sp>
            <p:nvSpPr>
              <p:cNvPr id="1054" name="Овал 1053">
                <a:extLst>
                  <a:ext uri="{FF2B5EF4-FFF2-40B4-BE49-F238E27FC236}">
                    <a16:creationId xmlns:a16="http://schemas.microsoft.com/office/drawing/2014/main" id="{BD3A266B-6BBB-4921-8575-3746028BCBD9}"/>
                  </a:ext>
                </a:extLst>
              </p:cNvPr>
              <p:cNvSpPr/>
              <p:nvPr/>
            </p:nvSpPr>
            <p:spPr>
              <a:xfrm>
                <a:off x="8975543" y="4970282"/>
                <a:ext cx="67631" cy="676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atin typeface="Moscow Sans" panose="020B0503030702020504" pitchFamily="34" charset="0"/>
                </a:endParaRPr>
              </a:p>
            </p:txBody>
          </p:sp>
          <p:pic>
            <p:nvPicPr>
              <p:cNvPr id="1055" name="Picture 2">
                <a:extLst>
                  <a:ext uri="{FF2B5EF4-FFF2-40B4-BE49-F238E27FC236}">
                    <a16:creationId xmlns:a16="http://schemas.microsoft.com/office/drawing/2014/main" id="{CA26AAB2-14A7-3B99-309E-7235A3704D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83548" y="4912087"/>
                <a:ext cx="251650" cy="251650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sp>
          <p:nvSpPr>
            <p:cNvPr id="1043" name="Прямоугольник: скругленные углы 1042">
              <a:extLst>
                <a:ext uri="{FF2B5EF4-FFF2-40B4-BE49-F238E27FC236}">
                  <a16:creationId xmlns:a16="http://schemas.microsoft.com/office/drawing/2014/main" id="{E04EA3F7-25A5-47BD-230A-7FA72F1902DD}"/>
                </a:ext>
              </a:extLst>
            </p:cNvPr>
            <p:cNvSpPr/>
            <p:nvPr/>
          </p:nvSpPr>
          <p:spPr>
            <a:xfrm rot="10800000" flipV="1">
              <a:off x="550381" y="2375236"/>
              <a:ext cx="1525507" cy="256613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12700" cap="flat" cmpd="sng" algn="ctr">
              <a:solidFill>
                <a:srgbClr val="0070C0"/>
              </a:solidFill>
              <a:prstDash val="solid"/>
              <a:miter lim="800000"/>
            </a:ln>
            <a:effectLst>
              <a:glow>
                <a:schemeClr val="bg1"/>
              </a:glow>
              <a:outerShdw blurRad="50800" dist="50800" dir="5400000" algn="ctr" rotWithShape="0">
                <a:schemeClr val="tx1">
                  <a:alpha val="0"/>
                </a:schemeClr>
              </a:outerShdw>
              <a:softEdge rad="0"/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-RU" sz="7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ntserrat" panose="00000500000000000000" pitchFamily="2" charset="-52"/>
                </a:rPr>
                <a:t>Адрес строительства</a:t>
              </a:r>
            </a:p>
          </p:txBody>
        </p:sp>
      </p:grpSp>
      <p:sp>
        <p:nvSpPr>
          <p:cNvPr id="1056" name="TextBox 1055">
            <a:extLst>
              <a:ext uri="{FF2B5EF4-FFF2-40B4-BE49-F238E27FC236}">
                <a16:creationId xmlns:a16="http://schemas.microsoft.com/office/drawing/2014/main" id="{B1975415-383A-53AB-7438-B16DD091C4F2}"/>
              </a:ext>
            </a:extLst>
          </p:cNvPr>
          <p:cNvSpPr txBox="1"/>
          <p:nvPr/>
        </p:nvSpPr>
        <p:spPr>
          <a:xfrm>
            <a:off x="9039632" y="5690172"/>
            <a:ext cx="2695426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ТЕКУЩИЙ СТАТУС</a:t>
            </a:r>
            <a:endParaRPr lang="ru-RU" sz="1000" dirty="0"/>
          </a:p>
        </p:txBody>
      </p:sp>
      <p:sp>
        <p:nvSpPr>
          <p:cNvPr id="1057" name="Прямоугольник: скругленные углы 1056">
            <a:extLst>
              <a:ext uri="{FF2B5EF4-FFF2-40B4-BE49-F238E27FC236}">
                <a16:creationId xmlns:a16="http://schemas.microsoft.com/office/drawing/2014/main" id="{8D2BA47E-6823-6EE1-B7F2-68A64F94F496}"/>
              </a:ext>
            </a:extLst>
          </p:cNvPr>
          <p:cNvSpPr/>
          <p:nvPr/>
        </p:nvSpPr>
        <p:spPr>
          <a:xfrm rot="10800000" flipV="1">
            <a:off x="9094696" y="5936028"/>
            <a:ext cx="2990106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</a:t>
            </a:r>
          </a:p>
        </p:txBody>
      </p:sp>
      <p:sp>
        <p:nvSpPr>
          <p:cNvPr id="1063" name="TextBox 1062">
            <a:extLst>
              <a:ext uri="{FF2B5EF4-FFF2-40B4-BE49-F238E27FC236}">
                <a16:creationId xmlns:a16="http://schemas.microsoft.com/office/drawing/2014/main" id="{11CA3A9D-06D8-04B6-46B1-954CD53FBCD0}"/>
              </a:ext>
            </a:extLst>
          </p:cNvPr>
          <p:cNvSpPr txBox="1"/>
          <p:nvPr/>
        </p:nvSpPr>
        <p:spPr>
          <a:xfrm>
            <a:off x="7831702" y="4457804"/>
            <a:ext cx="3018872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СЛУЧАЕ ПЛАНИРУЕМОГО СТРОИТЕЛЬСТВА </a:t>
            </a:r>
          </a:p>
        </p:txBody>
      </p:sp>
      <p:sp>
        <p:nvSpPr>
          <p:cNvPr id="1064" name="Прямоугольник: скругленные углы 1063">
            <a:extLst>
              <a:ext uri="{FF2B5EF4-FFF2-40B4-BE49-F238E27FC236}">
                <a16:creationId xmlns:a16="http://schemas.microsoft.com/office/drawing/2014/main" id="{2FD13569-521B-A1BD-4934-E2D479CF7B9A}"/>
              </a:ext>
            </a:extLst>
          </p:cNvPr>
          <p:cNvSpPr/>
          <p:nvPr/>
        </p:nvSpPr>
        <p:spPr>
          <a:xfrm>
            <a:off x="426703" y="5517907"/>
            <a:ext cx="5662740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5" name="TextBox 1064">
            <a:extLst>
              <a:ext uri="{FF2B5EF4-FFF2-40B4-BE49-F238E27FC236}">
                <a16:creationId xmlns:a16="http://schemas.microsoft.com/office/drawing/2014/main" id="{429A5343-F70E-558E-FCA0-7C9B77315D00}"/>
              </a:ext>
            </a:extLst>
          </p:cNvPr>
          <p:cNvSpPr txBox="1"/>
          <p:nvPr/>
        </p:nvSpPr>
        <p:spPr>
          <a:xfrm>
            <a:off x="1453076" y="5539061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463125DC-87A7-E7AB-CE1F-3AB7698D672E}"/>
              </a:ext>
            </a:extLst>
          </p:cNvPr>
          <p:cNvSpPr txBox="1"/>
          <p:nvPr/>
        </p:nvSpPr>
        <p:spPr>
          <a:xfrm>
            <a:off x="570243" y="5857886"/>
            <a:ext cx="550758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14473</TotalTime>
  <Words>182</Words>
  <Application>Microsoft Office PowerPoint</Application>
  <PresentationFormat>Произвольный</PresentationFormat>
  <Paragraphs>69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 Light</vt:lpstr>
      <vt:lpstr>TT Moscow Economy Medium</vt:lpstr>
      <vt:lpstr>White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106</cp:revision>
  <cp:lastPrinted>2025-05-28T14:31:13Z</cp:lastPrinted>
  <dcterms:modified xsi:type="dcterms:W3CDTF">2025-08-29T08:43:24Z</dcterms:modified>
</cp:coreProperties>
</file>