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2" r:id="rId2"/>
    <p:sldId id="361" r:id="rId3"/>
  </p:sldIdLst>
  <p:sldSz cx="12193588" cy="6858000"/>
  <p:notesSz cx="6797675" cy="9926638"/>
  <p:defaultTextStyle>
    <a:defPPr marL="0" marR="0" indent="0" algn="l" defTabSz="45722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1430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28611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342917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457223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571529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685834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80014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91444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  <a:srgbClr val="D9D9D9"/>
    <a:srgbClr val="12A75D"/>
    <a:srgbClr val="00A2FF"/>
    <a:srgbClr val="FFFFFF"/>
    <a:srgbClr val="B0E7FA"/>
    <a:srgbClr val="595959"/>
    <a:srgbClr val="72F2E3"/>
    <a:srgbClr val="00B0F0"/>
    <a:srgbClr val="0B4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43" autoAdjust="0"/>
    <p:restoredTop sz="96296" autoAdjust="0"/>
  </p:normalViewPr>
  <p:slideViewPr>
    <p:cSldViewPr snapToGrid="0" snapToObjects="1">
      <p:cViewPr>
        <p:scale>
          <a:sx n="100" d="100"/>
          <a:sy n="100" d="100"/>
        </p:scale>
        <p:origin x="1386" y="288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23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B3331A4-248A-FD48-89EF-A18555B345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2A7F85-3CA5-5845-81E1-43378D9CD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DACD7-D17A-9849-85CA-49B946E117B8}" type="datetimeFigureOut">
              <a:rPr lang="ru-RU" smtClean="0"/>
              <a:t>29.08.2025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DF0E72-8301-354D-B2D5-A92103BB77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FC9112-05B9-7B49-869B-3F9455EF2B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E76B4-AC23-0D40-9E94-1FCC0DCCB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98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1pPr>
    <a:lvl2pPr indent="11430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2pPr>
    <a:lvl3pPr indent="228611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3pPr>
    <a:lvl4pPr indent="342917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4pPr>
    <a:lvl5pPr indent="457223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5pPr>
    <a:lvl6pPr indent="571529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6pPr>
    <a:lvl7pPr indent="685834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7pPr>
    <a:lvl8pPr indent="800140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8pPr>
    <a:lvl9pPr indent="91444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5480765" y="1574800"/>
            <a:ext cx="6973208" cy="464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44660" y="1574800"/>
            <a:ext cx="5112416" cy="4648200"/>
          </a:xfrm>
          <a:prstGeom prst="rect">
            <a:avLst/>
          </a:prstGeom>
        </p:spPr>
        <p:txBody>
          <a:bodyPr/>
          <a:lstStyle>
            <a:lvl1pPr marL="279393" indent="-279393">
              <a:spcBef>
                <a:spcPts val="2251"/>
              </a:spcBef>
              <a:defRPr sz="1900"/>
            </a:lvl1pPr>
            <a:lvl2pPr marL="558786" indent="-279393">
              <a:spcBef>
                <a:spcPts val="2251"/>
              </a:spcBef>
              <a:defRPr sz="1900"/>
            </a:lvl2pPr>
            <a:lvl3pPr marL="838179" indent="-279393">
              <a:spcBef>
                <a:spcPts val="2251"/>
              </a:spcBef>
              <a:defRPr sz="1900"/>
            </a:lvl3pPr>
            <a:lvl4pPr marL="1117572" indent="-279393">
              <a:spcBef>
                <a:spcPts val="2251"/>
              </a:spcBef>
              <a:defRPr sz="1900"/>
            </a:lvl4pPr>
            <a:lvl5pPr marL="1396965" indent="-279393">
              <a:spcBef>
                <a:spcPts val="2251"/>
              </a:spcBef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889000"/>
            <a:ext cx="10504268" cy="508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7841692" y="3517901"/>
            <a:ext cx="4198885" cy="28003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7646396" y="565150"/>
            <a:ext cx="4166143" cy="2777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15"/>
          </p:nvPr>
        </p:nvSpPr>
        <p:spPr>
          <a:xfrm>
            <a:off x="-152420" y="565149"/>
            <a:ext cx="8602195" cy="5734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— 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193956" y="4476751"/>
            <a:ext cx="9812029" cy="34881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t>— Иван Арсентьев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193956" y="3008888"/>
            <a:ext cx="9812029" cy="47192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13"/>
          </p:nvPr>
        </p:nvSpPr>
        <p:spPr>
          <a:xfrm>
            <a:off x="0" y="1"/>
            <a:ext cx="12193588" cy="81322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44661" y="177800"/>
            <a:ext cx="10504268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1574800"/>
            <a:ext cx="10504268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9769" y="6540500"/>
            <a:ext cx="267702" cy="2872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1749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3498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52476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69968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87460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90495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22244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39937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57429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29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594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891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189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486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783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08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37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openxmlformats.org/officeDocument/2006/relationships/image" Target="../media/image7.sv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CC31B9-A799-AD49-E6D2-D80FFBCC0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6EFEF46-3320-4439-C464-FC093337DF80}"/>
              </a:ext>
            </a:extLst>
          </p:cNvPr>
          <p:cNvSpPr txBox="1"/>
          <p:nvPr/>
        </p:nvSpPr>
        <p:spPr>
          <a:xfrm>
            <a:off x="7182120" y="2902949"/>
            <a:ext cx="4588548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Наименование компании</a:t>
            </a:r>
          </a:p>
          <a:p>
            <a:pPr algn="r"/>
            <a:r>
              <a:rPr lang="ru-RU" sz="1600" b="0" dirty="0">
                <a:solidFill>
                  <a:schemeClr val="tx1"/>
                </a:solidFill>
                <a:latin typeface="TT Moscow Economy Light" panose="020B0103030101020204" pitchFamily="34" charset="0"/>
              </a:rPr>
              <a:t>о предоставлении финансовой поддержки</a:t>
            </a:r>
            <a:endParaRPr lang="ru-RU" sz="2400" b="0" dirty="0">
              <a:solidFill>
                <a:schemeClr val="tx1"/>
              </a:solidFill>
              <a:latin typeface="TT Moscow Economy Light" panose="020B0103030101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1F1EAB1-21BB-1ED5-2B87-13018B58C40B}"/>
              </a:ext>
            </a:extLst>
          </p:cNvPr>
          <p:cNvSpPr/>
          <p:nvPr/>
        </p:nvSpPr>
        <p:spPr>
          <a:xfrm>
            <a:off x="0" y="-16099"/>
            <a:ext cx="7315200" cy="6890197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1FDB03-4F46-F32C-2362-F5995470DFDB}"/>
              </a:ext>
            </a:extLst>
          </p:cNvPr>
          <p:cNvSpPr txBox="1"/>
          <p:nvPr/>
        </p:nvSpPr>
        <p:spPr>
          <a:xfrm>
            <a:off x="1363326" y="2925940"/>
            <a:ext cx="4588548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chemeClr val="bg1"/>
                </a:solidFill>
                <a:latin typeface="TT Moscow Economy Medium" panose="020B0103030101020204" pitchFamily="34" charset="0"/>
              </a:rPr>
              <a:t>ФОТО ОБЪЕКТА (РЕНДЕР)</a:t>
            </a:r>
            <a:endParaRPr lang="ru-RU" sz="2400" b="0" dirty="0">
              <a:solidFill>
                <a:schemeClr val="bg1"/>
              </a:solidFill>
              <a:latin typeface="TT Moscow Economy Light" panose="020B0103030101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360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8F5C5-A78F-88E9-D80B-19B31BF8D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Прямоугольник 1117">
            <a:extLst>
              <a:ext uri="{FF2B5EF4-FFF2-40B4-BE49-F238E27FC236}">
                <a16:creationId xmlns:a16="http://schemas.microsoft.com/office/drawing/2014/main" id="{D79EB09F-9480-8BE5-864E-247BADB13D45}"/>
              </a:ext>
            </a:extLst>
          </p:cNvPr>
          <p:cNvSpPr/>
          <p:nvPr/>
        </p:nvSpPr>
        <p:spPr>
          <a:xfrm>
            <a:off x="6522077" y="0"/>
            <a:ext cx="5677375" cy="6857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87228B35-AF6C-5C2A-D2BB-4075DA97BD90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1200" dirty="0">
                <a:latin typeface="TT Moscow Economy Light" panose="020B0103030101020204" pitchFamily="34" charset="0"/>
              </a:rPr>
              <a:t>1</a:t>
            </a:r>
            <a:endParaRPr lang="ru-RU" sz="1200" dirty="0">
              <a:latin typeface="TT Moscow Economy Light" panose="020B0103030101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43A0B19-7A2C-94FE-E98B-1F8DE30A4B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02483A8-8EA0-4FCF-997F-8F10BC12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C2B25E3D-5521-C737-0A5F-787B28F23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Прямоугольник: скругленные углы 1047">
            <a:extLst>
              <a:ext uri="{FF2B5EF4-FFF2-40B4-BE49-F238E27FC236}">
                <a16:creationId xmlns:a16="http://schemas.microsoft.com/office/drawing/2014/main" id="{501A5E42-83F3-6C13-5367-2ABBB7959A60}"/>
              </a:ext>
            </a:extLst>
          </p:cNvPr>
          <p:cNvSpPr/>
          <p:nvPr/>
        </p:nvSpPr>
        <p:spPr>
          <a:xfrm>
            <a:off x="415223" y="599463"/>
            <a:ext cx="5677375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2C4F600-1296-65D9-6544-229D30CE9A78}"/>
              </a:ext>
            </a:extLst>
          </p:cNvPr>
          <p:cNvSpPr txBox="1"/>
          <p:nvPr/>
        </p:nvSpPr>
        <p:spPr>
          <a:xfrm>
            <a:off x="415836" y="105282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О компании</a:t>
            </a:r>
          </a:p>
        </p:txBody>
      </p:sp>
      <p:sp>
        <p:nvSpPr>
          <p:cNvPr id="1059" name="Овал 1058">
            <a:extLst>
              <a:ext uri="{FF2B5EF4-FFF2-40B4-BE49-F238E27FC236}">
                <a16:creationId xmlns:a16="http://schemas.microsoft.com/office/drawing/2014/main" id="{084697B1-9BCD-5FD0-C8AB-0569B380B9FF}"/>
              </a:ext>
            </a:extLst>
          </p:cNvPr>
          <p:cNvSpPr/>
          <p:nvPr/>
        </p:nvSpPr>
        <p:spPr>
          <a:xfrm>
            <a:off x="584079" y="67264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1" name="Овал 1060">
            <a:extLst>
              <a:ext uri="{FF2B5EF4-FFF2-40B4-BE49-F238E27FC236}">
                <a16:creationId xmlns:a16="http://schemas.microsoft.com/office/drawing/2014/main" id="{B0258221-3942-BA72-2969-5BA43C3936E7}"/>
              </a:ext>
            </a:extLst>
          </p:cNvPr>
          <p:cNvSpPr/>
          <p:nvPr/>
        </p:nvSpPr>
        <p:spPr>
          <a:xfrm>
            <a:off x="872664" y="67264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2" name="Овал 1061">
            <a:extLst>
              <a:ext uri="{FF2B5EF4-FFF2-40B4-BE49-F238E27FC236}">
                <a16:creationId xmlns:a16="http://schemas.microsoft.com/office/drawing/2014/main" id="{D2258CE9-80FB-4D6E-6EDD-07015569B20B}"/>
              </a:ext>
            </a:extLst>
          </p:cNvPr>
          <p:cNvSpPr/>
          <p:nvPr/>
        </p:nvSpPr>
        <p:spPr>
          <a:xfrm>
            <a:off x="1161249" y="67264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6" name="TextBox 1065">
            <a:extLst>
              <a:ext uri="{FF2B5EF4-FFF2-40B4-BE49-F238E27FC236}">
                <a16:creationId xmlns:a16="http://schemas.microsoft.com/office/drawing/2014/main" id="{56348BF3-DC86-146A-421B-139224566D9B}"/>
              </a:ext>
            </a:extLst>
          </p:cNvPr>
          <p:cNvSpPr txBox="1"/>
          <p:nvPr/>
        </p:nvSpPr>
        <p:spPr>
          <a:xfrm>
            <a:off x="1331749" y="601437"/>
            <a:ext cx="59470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Наименование компании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07DBF45-EA35-9033-A495-12EF4570D7C8}"/>
              </a:ext>
            </a:extLst>
          </p:cNvPr>
          <p:cNvSpPr/>
          <p:nvPr/>
        </p:nvSpPr>
        <p:spPr>
          <a:xfrm rot="10800000" flipV="1">
            <a:off x="3922947" y="599462"/>
            <a:ext cx="2169652" cy="319309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367E5D-7FB0-BA4D-BA93-6A8AA7703F71}"/>
              </a:ext>
            </a:extLst>
          </p:cNvPr>
          <p:cNvSpPr txBox="1"/>
          <p:nvPr/>
        </p:nvSpPr>
        <p:spPr>
          <a:xfrm>
            <a:off x="987733" y="950422"/>
            <a:ext cx="5522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Информация о компании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EAE8612-9AB8-644F-D71D-4F08F92A7FC8}"/>
              </a:ext>
            </a:extLst>
          </p:cNvPr>
          <p:cNvSpPr/>
          <p:nvPr/>
        </p:nvSpPr>
        <p:spPr>
          <a:xfrm>
            <a:off x="421700" y="2183866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0B1D-0FAD-8621-D62A-3AB789A0AFB5}"/>
              </a:ext>
            </a:extLst>
          </p:cNvPr>
          <p:cNvSpPr txBox="1"/>
          <p:nvPr/>
        </p:nvSpPr>
        <p:spPr>
          <a:xfrm>
            <a:off x="1090698" y="2192099"/>
            <a:ext cx="4525005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Финансово-хозяйственные показатели за 2024г.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463E7E59-C5A8-FC30-CC4D-24864E26E7E4}"/>
              </a:ext>
            </a:extLst>
          </p:cNvPr>
          <p:cNvSpPr/>
          <p:nvPr/>
        </p:nvSpPr>
        <p:spPr>
          <a:xfrm>
            <a:off x="415836" y="2004297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A082453-B694-9369-4DEF-548C0357FC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74" y="2209657"/>
            <a:ext cx="329674" cy="329674"/>
          </a:xfrm>
          <a:prstGeom prst="rect">
            <a:avLst/>
          </a:prstGeom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75B26473-3728-10B1-3791-C70FC3CF4848}"/>
              </a:ext>
            </a:extLst>
          </p:cNvPr>
          <p:cNvSpPr/>
          <p:nvPr/>
        </p:nvSpPr>
        <p:spPr>
          <a:xfrm rot="10800000" flipV="1">
            <a:off x="972677" y="2616170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Среднесписочная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численность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EF5078E6-32C4-1BD1-DAFB-3DDC9409EB81}"/>
              </a:ext>
            </a:extLst>
          </p:cNvPr>
          <p:cNvSpPr/>
          <p:nvPr/>
        </p:nvSpPr>
        <p:spPr>
          <a:xfrm rot="10800000" flipV="1">
            <a:off x="2802509" y="2618210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Средней уровень ЗП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C8E1D086-6034-AF8D-FA67-9742B044C3D2}"/>
              </a:ext>
            </a:extLst>
          </p:cNvPr>
          <p:cNvSpPr/>
          <p:nvPr/>
        </p:nvSpPr>
        <p:spPr>
          <a:xfrm rot="10800000" flipV="1">
            <a:off x="4632341" y="2618211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Уплаченные налоги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</a:t>
            </a:r>
          </a:p>
        </p:txBody>
      </p:sp>
      <p:sp>
        <p:nvSpPr>
          <p:cNvPr id="27" name="Равнобедренный треугольник 26">
            <a:extLst>
              <a:ext uri="{FF2B5EF4-FFF2-40B4-BE49-F238E27FC236}">
                <a16:creationId xmlns:a16="http://schemas.microsoft.com/office/drawing/2014/main" id="{A924E797-6E60-3396-5E06-C57DA497FE22}"/>
              </a:ext>
            </a:extLst>
          </p:cNvPr>
          <p:cNvSpPr/>
          <p:nvPr/>
        </p:nvSpPr>
        <p:spPr>
          <a:xfrm rot="10800000">
            <a:off x="1737788" y="3003838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id="{C5C8E377-0648-7CB9-16A2-9AD313810DCE}"/>
              </a:ext>
            </a:extLst>
          </p:cNvPr>
          <p:cNvSpPr/>
          <p:nvPr/>
        </p:nvSpPr>
        <p:spPr>
          <a:xfrm rot="10800000">
            <a:off x="3597779" y="3003838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9" name="Равнобедренный треугольник 28">
            <a:extLst>
              <a:ext uri="{FF2B5EF4-FFF2-40B4-BE49-F238E27FC236}">
                <a16:creationId xmlns:a16="http://schemas.microsoft.com/office/drawing/2014/main" id="{023B6187-6695-FD4A-1DA5-0B974149421F}"/>
              </a:ext>
            </a:extLst>
          </p:cNvPr>
          <p:cNvSpPr/>
          <p:nvPr/>
        </p:nvSpPr>
        <p:spPr>
          <a:xfrm rot="10800000">
            <a:off x="5446956" y="3003838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156CF1-0D1E-D02B-1616-CD6309D9C7D3}"/>
              </a:ext>
            </a:extLst>
          </p:cNvPr>
          <p:cNvSpPr txBox="1"/>
          <p:nvPr/>
        </p:nvSpPr>
        <p:spPr>
          <a:xfrm>
            <a:off x="1449403" y="3136979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-------</a:t>
            </a:r>
            <a:endParaRPr lang="ru-RU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A72E288-4556-279C-13B3-B9FEFAE7894E}"/>
              </a:ext>
            </a:extLst>
          </p:cNvPr>
          <p:cNvSpPr txBox="1"/>
          <p:nvPr/>
        </p:nvSpPr>
        <p:spPr>
          <a:xfrm>
            <a:off x="1845841" y="314818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чел</a:t>
            </a:r>
            <a:r>
              <a:rPr lang="ru-RU" sz="9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.</a:t>
            </a:r>
            <a:endParaRPr lang="ru-RU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789AD8-6402-E55A-97BC-D129F641BDCD}"/>
              </a:ext>
            </a:extLst>
          </p:cNvPr>
          <p:cNvSpPr txBox="1"/>
          <p:nvPr/>
        </p:nvSpPr>
        <p:spPr>
          <a:xfrm>
            <a:off x="3335786" y="3136979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dirty="0">
                <a:solidFill>
                  <a:schemeClr val="tx1"/>
                </a:solidFill>
                <a:latin typeface="Montserrat" panose="00000500000000000000" pitchFamily="2" charset="-52"/>
              </a:rPr>
              <a:t>--</a:t>
            </a:r>
            <a:endParaRPr lang="ru-RU" b="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C36EF7-9264-B3D5-CCB6-60E6BB193291}"/>
              </a:ext>
            </a:extLst>
          </p:cNvPr>
          <p:cNvSpPr txBox="1"/>
          <p:nvPr/>
        </p:nvSpPr>
        <p:spPr>
          <a:xfrm>
            <a:off x="3571159" y="314818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тыс.</a:t>
            </a:r>
            <a:endParaRPr lang="ru-RU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AAE174-BC5F-5FAF-8D99-74A5D1E1FC29}"/>
              </a:ext>
            </a:extLst>
          </p:cNvPr>
          <p:cNvSpPr txBox="1"/>
          <p:nvPr/>
        </p:nvSpPr>
        <p:spPr>
          <a:xfrm>
            <a:off x="5104328" y="3147355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B3F269-557F-0A47-3CF6-BE7D809D9562}"/>
              </a:ext>
            </a:extLst>
          </p:cNvPr>
          <p:cNvSpPr txBox="1"/>
          <p:nvPr/>
        </p:nvSpPr>
        <p:spPr>
          <a:xfrm>
            <a:off x="5552113" y="314818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AAD526A2-471C-CD1E-7C4D-455A96613E4A}"/>
              </a:ext>
            </a:extLst>
          </p:cNvPr>
          <p:cNvSpPr/>
          <p:nvPr/>
        </p:nvSpPr>
        <p:spPr>
          <a:xfrm>
            <a:off x="426702" y="3782810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74735C-47F1-CBAA-2DB9-AD0CFB57C069}"/>
              </a:ext>
            </a:extLst>
          </p:cNvPr>
          <p:cNvSpPr txBox="1"/>
          <p:nvPr/>
        </p:nvSpPr>
        <p:spPr>
          <a:xfrm>
            <a:off x="1090698" y="3799672"/>
            <a:ext cx="4785528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Планируемый бюджет проекта </a:t>
            </a: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CC198D86-AAA3-ECA0-84A3-C293CB8716F6}"/>
              </a:ext>
            </a:extLst>
          </p:cNvPr>
          <p:cNvSpPr/>
          <p:nvPr/>
        </p:nvSpPr>
        <p:spPr>
          <a:xfrm>
            <a:off x="420838" y="3603241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4" name="Прямоугольник: скругленные углы 1043">
            <a:extLst>
              <a:ext uri="{FF2B5EF4-FFF2-40B4-BE49-F238E27FC236}">
                <a16:creationId xmlns:a16="http://schemas.microsoft.com/office/drawing/2014/main" id="{E497C705-0757-0CC0-A9AB-2A5A51A63E0E}"/>
              </a:ext>
            </a:extLst>
          </p:cNvPr>
          <p:cNvSpPr/>
          <p:nvPr/>
        </p:nvSpPr>
        <p:spPr>
          <a:xfrm rot="10800000" flipV="1">
            <a:off x="8744192" y="2505871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объекта</a:t>
            </a:r>
          </a:p>
        </p:txBody>
      </p:sp>
      <p:sp>
        <p:nvSpPr>
          <p:cNvPr id="1045" name="Равнобедренный треугольник 1044">
            <a:extLst>
              <a:ext uri="{FF2B5EF4-FFF2-40B4-BE49-F238E27FC236}">
                <a16:creationId xmlns:a16="http://schemas.microsoft.com/office/drawing/2014/main" id="{FB4FBC79-5D8E-EE68-B17C-89385B4412C2}"/>
              </a:ext>
            </a:extLst>
          </p:cNvPr>
          <p:cNvSpPr/>
          <p:nvPr/>
        </p:nvSpPr>
        <p:spPr>
          <a:xfrm rot="5400000">
            <a:off x="10207703" y="2551917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46BB390A-F753-71DD-AEB1-99421CB7FDD3}"/>
              </a:ext>
            </a:extLst>
          </p:cNvPr>
          <p:cNvSpPr txBox="1"/>
          <p:nvPr/>
        </p:nvSpPr>
        <p:spPr>
          <a:xfrm>
            <a:off x="10551887" y="2474089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6E4E4B19-1584-4885-4357-78685FE55C4C}"/>
              </a:ext>
            </a:extLst>
          </p:cNvPr>
          <p:cNvSpPr txBox="1"/>
          <p:nvPr/>
        </p:nvSpPr>
        <p:spPr>
          <a:xfrm>
            <a:off x="10925781" y="2460684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0" name="Прямоугольник: скругленные углы 1049">
            <a:extLst>
              <a:ext uri="{FF2B5EF4-FFF2-40B4-BE49-F238E27FC236}">
                <a16:creationId xmlns:a16="http://schemas.microsoft.com/office/drawing/2014/main" id="{C2B08D77-898B-1826-7E71-1FAAD8EA3A14}"/>
              </a:ext>
            </a:extLst>
          </p:cNvPr>
          <p:cNvSpPr/>
          <p:nvPr/>
        </p:nvSpPr>
        <p:spPr>
          <a:xfrm rot="10800000" flipV="1">
            <a:off x="8744191" y="2973197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ЗУ</a:t>
            </a:r>
          </a:p>
        </p:txBody>
      </p:sp>
      <p:sp>
        <p:nvSpPr>
          <p:cNvPr id="1051" name="Равнобедренный треугольник 1050">
            <a:extLst>
              <a:ext uri="{FF2B5EF4-FFF2-40B4-BE49-F238E27FC236}">
                <a16:creationId xmlns:a16="http://schemas.microsoft.com/office/drawing/2014/main" id="{D59E045A-861F-31D2-1C73-A5F9C5C0F634}"/>
              </a:ext>
            </a:extLst>
          </p:cNvPr>
          <p:cNvSpPr/>
          <p:nvPr/>
        </p:nvSpPr>
        <p:spPr>
          <a:xfrm rot="5400000">
            <a:off x="10207702" y="2998326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50CCA0CD-FA54-955B-F851-E996F146003D}"/>
              </a:ext>
            </a:extLst>
          </p:cNvPr>
          <p:cNvSpPr txBox="1"/>
          <p:nvPr/>
        </p:nvSpPr>
        <p:spPr>
          <a:xfrm>
            <a:off x="10551887" y="2946792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6AC6D2CE-79AB-4F27-6CC3-ADD6F3166CE4}"/>
              </a:ext>
            </a:extLst>
          </p:cNvPr>
          <p:cNvSpPr txBox="1"/>
          <p:nvPr/>
        </p:nvSpPr>
        <p:spPr>
          <a:xfrm>
            <a:off x="10738838" y="293751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A6C9DDA1-D80E-405E-42DB-E238B0EAC3D8}"/>
              </a:ext>
            </a:extLst>
          </p:cNvPr>
          <p:cNvSpPr txBox="1"/>
          <p:nvPr/>
        </p:nvSpPr>
        <p:spPr>
          <a:xfrm>
            <a:off x="10738835" y="2565883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4" name="Прямоугольник: скругленные углы 1073">
            <a:extLst>
              <a:ext uri="{FF2B5EF4-FFF2-40B4-BE49-F238E27FC236}">
                <a16:creationId xmlns:a16="http://schemas.microsoft.com/office/drawing/2014/main" id="{AA2FA7F9-2E0A-3BA2-4536-06DB5DC8BD70}"/>
              </a:ext>
            </a:extLst>
          </p:cNvPr>
          <p:cNvSpPr/>
          <p:nvPr/>
        </p:nvSpPr>
        <p:spPr>
          <a:xfrm>
            <a:off x="6630535" y="601437"/>
            <a:ext cx="5140133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45D0BB5F-F9A3-0717-EDEB-695B6E541EA5}"/>
              </a:ext>
            </a:extLst>
          </p:cNvPr>
          <p:cNvSpPr txBox="1"/>
          <p:nvPr/>
        </p:nvSpPr>
        <p:spPr>
          <a:xfrm>
            <a:off x="7278799" y="1307174"/>
            <a:ext cx="4555463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tx1"/>
                </a:solidFill>
                <a:latin typeface="Montserrat" panose="00000500000000000000" pitchFamily="2" charset="-52"/>
              </a:rPr>
              <a:t>Рендеры планируемого объекта спортивной инфраструктуры</a:t>
            </a:r>
          </a:p>
        </p:txBody>
      </p:sp>
      <p:sp>
        <p:nvSpPr>
          <p:cNvPr id="1076" name="Овал 1075">
            <a:extLst>
              <a:ext uri="{FF2B5EF4-FFF2-40B4-BE49-F238E27FC236}">
                <a16:creationId xmlns:a16="http://schemas.microsoft.com/office/drawing/2014/main" id="{1BDEE70D-96F5-C7CF-7DB4-89115D498D29}"/>
              </a:ext>
            </a:extLst>
          </p:cNvPr>
          <p:cNvSpPr/>
          <p:nvPr/>
        </p:nvSpPr>
        <p:spPr>
          <a:xfrm>
            <a:off x="6613478" y="44503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078" name="Picture 2">
            <a:extLst>
              <a:ext uri="{FF2B5EF4-FFF2-40B4-BE49-F238E27FC236}">
                <a16:creationId xmlns:a16="http://schemas.microsoft.com/office/drawing/2014/main" id="{87FD6717-03C2-B67C-D408-AB478FE34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863" y="614312"/>
            <a:ext cx="344282" cy="34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6" name="TextBox 1105">
            <a:extLst>
              <a:ext uri="{FF2B5EF4-FFF2-40B4-BE49-F238E27FC236}">
                <a16:creationId xmlns:a16="http://schemas.microsoft.com/office/drawing/2014/main" id="{3442DEEB-82FF-D896-B33B-51E1D8344D37}"/>
              </a:ext>
            </a:extLst>
          </p:cNvPr>
          <p:cNvSpPr txBox="1"/>
          <p:nvPr/>
        </p:nvSpPr>
        <p:spPr>
          <a:xfrm>
            <a:off x="8689128" y="3894350"/>
            <a:ext cx="3079146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dirty="0">
                <a:solidFill>
                  <a:schemeClr val="tx1"/>
                </a:solidFill>
                <a:latin typeface="Montserrat" panose="00000500000000000000" pitchFamily="2" charset="-52"/>
              </a:rPr>
              <a:t>Наполненность проекта</a:t>
            </a:r>
            <a:endParaRPr lang="ru-RU" sz="1000" dirty="0"/>
          </a:p>
        </p:txBody>
      </p:sp>
      <p:sp>
        <p:nvSpPr>
          <p:cNvPr id="1112" name="Прямоугольник: скругленные углы 1111">
            <a:extLst>
              <a:ext uri="{FF2B5EF4-FFF2-40B4-BE49-F238E27FC236}">
                <a16:creationId xmlns:a16="http://schemas.microsoft.com/office/drawing/2014/main" id="{4B695E1E-E8CE-825E-B6D8-43D4C07A9EC9}"/>
              </a:ext>
            </a:extLst>
          </p:cNvPr>
          <p:cNvSpPr/>
          <p:nvPr/>
        </p:nvSpPr>
        <p:spPr>
          <a:xfrm rot="10800000" flipV="1">
            <a:off x="8744192" y="4291125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Большой лед 56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x26</a:t>
            </a:r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5686774-1830-B5EF-E92F-60E3331C27D5}"/>
              </a:ext>
            </a:extLst>
          </p:cNvPr>
          <p:cNvSpPr/>
          <p:nvPr/>
        </p:nvSpPr>
        <p:spPr>
          <a:xfrm rot="10800000" flipV="1">
            <a:off x="1048158" y="1364723"/>
            <a:ext cx="5386769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Особенная</a:t>
            </a:r>
            <a:r>
              <a:rPr lang="en-US" sz="800" dirty="0">
                <a:solidFill>
                  <a:srgbClr val="002060"/>
                </a:solidFill>
                <a:latin typeface="Montserrat" panose="00000500000000000000" pitchFamily="2" charset="-52"/>
              </a:rPr>
              <a:t>/</a:t>
            </a:r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отличительная черта деятельности организации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8B66889C-7ECD-B8EB-5CE5-95E5003B320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0" t="1653" b="43237"/>
          <a:stretch/>
        </p:blipFill>
        <p:spPr>
          <a:xfrm>
            <a:off x="6640584" y="2511337"/>
            <a:ext cx="2001142" cy="1813719"/>
          </a:xfrm>
          <a:prstGeom prst="roundRect">
            <a:avLst>
              <a:gd name="adj" fmla="val 9280"/>
            </a:avLst>
          </a:prstGeom>
          <a:solidFill>
            <a:schemeClr val="bg1"/>
          </a:solidFill>
          <a:ln w="12700">
            <a:solidFill>
              <a:srgbClr val="0070C0"/>
            </a:solidFill>
          </a:ln>
          <a:effectLst>
            <a:outerShdw blurRad="25400" algn="ctr" rotWithShape="0">
              <a:prstClr val="black">
                <a:alpha val="13000"/>
              </a:prstClr>
            </a:outerShdw>
          </a:effectLst>
        </p:spPr>
      </p:pic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137618DB-FE9F-09E3-7255-F9D93E552350}"/>
              </a:ext>
            </a:extLst>
          </p:cNvPr>
          <p:cNvGrpSpPr/>
          <p:nvPr/>
        </p:nvGrpSpPr>
        <p:grpSpPr>
          <a:xfrm>
            <a:off x="7751346" y="3084441"/>
            <a:ext cx="249506" cy="254142"/>
            <a:chOff x="8883548" y="4912087"/>
            <a:chExt cx="251650" cy="251650"/>
          </a:xfrm>
          <a:noFill/>
        </p:grpSpPr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id="{5F8F4900-5F9D-C69F-3D9F-16C82B4E829E}"/>
                </a:ext>
              </a:extLst>
            </p:cNvPr>
            <p:cNvSpPr/>
            <p:nvPr/>
          </p:nvSpPr>
          <p:spPr>
            <a:xfrm rot="10800000">
              <a:off x="8929244" y="4935313"/>
              <a:ext cx="161856" cy="214946"/>
            </a:xfrm>
            <a:custGeom>
              <a:avLst/>
              <a:gdLst>
                <a:gd name="connsiteX0" fmla="*/ 80928 w 161856"/>
                <a:gd name="connsiteY0" fmla="*/ 214946 h 214946"/>
                <a:gd name="connsiteX1" fmla="*/ 0 w 161856"/>
                <a:gd name="connsiteY1" fmla="*/ 134018 h 214946"/>
                <a:gd name="connsiteX2" fmla="*/ 23703 w 161856"/>
                <a:gd name="connsiteY2" fmla="*/ 76794 h 214946"/>
                <a:gd name="connsiteX3" fmla="*/ 26367 w 161856"/>
                <a:gd name="connsiteY3" fmla="*/ 74998 h 214946"/>
                <a:gd name="connsiteX4" fmla="*/ 81742 w 161856"/>
                <a:gd name="connsiteY4" fmla="*/ 0 h 214946"/>
                <a:gd name="connsiteX5" fmla="*/ 148193 w 161856"/>
                <a:gd name="connsiteY5" fmla="*/ 89998 h 214946"/>
                <a:gd name="connsiteX6" fmla="*/ 147055 w 161856"/>
                <a:gd name="connsiteY6" fmla="*/ 89998 h 214946"/>
                <a:gd name="connsiteX7" fmla="*/ 155496 w 161856"/>
                <a:gd name="connsiteY7" fmla="*/ 102518 h 214946"/>
                <a:gd name="connsiteX8" fmla="*/ 161856 w 161856"/>
                <a:gd name="connsiteY8" fmla="*/ 134018 h 214946"/>
                <a:gd name="connsiteX9" fmla="*/ 80928 w 161856"/>
                <a:gd name="connsiteY9" fmla="*/ 214946 h 21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856" h="214946">
                  <a:moveTo>
                    <a:pt x="80928" y="214946"/>
                  </a:moveTo>
                  <a:cubicBezTo>
                    <a:pt x="36233" y="214946"/>
                    <a:pt x="0" y="178713"/>
                    <a:pt x="0" y="134018"/>
                  </a:cubicBezTo>
                  <a:cubicBezTo>
                    <a:pt x="0" y="111671"/>
                    <a:pt x="9058" y="91439"/>
                    <a:pt x="23703" y="76794"/>
                  </a:cubicBezTo>
                  <a:lnTo>
                    <a:pt x="26367" y="74998"/>
                  </a:lnTo>
                  <a:lnTo>
                    <a:pt x="81742" y="0"/>
                  </a:lnTo>
                  <a:lnTo>
                    <a:pt x="148193" y="89998"/>
                  </a:lnTo>
                  <a:lnTo>
                    <a:pt x="147055" y="89998"/>
                  </a:lnTo>
                  <a:lnTo>
                    <a:pt x="155496" y="102518"/>
                  </a:lnTo>
                  <a:cubicBezTo>
                    <a:pt x="159591" y="112200"/>
                    <a:pt x="161856" y="122844"/>
                    <a:pt x="161856" y="134018"/>
                  </a:cubicBezTo>
                  <a:cubicBezTo>
                    <a:pt x="161856" y="178713"/>
                    <a:pt x="125623" y="214946"/>
                    <a:pt x="80928" y="21494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39" dirty="0"/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1BAA78AF-038B-9682-AC67-276F0D306A83}"/>
                </a:ext>
              </a:extLst>
            </p:cNvPr>
            <p:cNvSpPr/>
            <p:nvPr/>
          </p:nvSpPr>
          <p:spPr>
            <a:xfrm>
              <a:off x="8975543" y="4970282"/>
              <a:ext cx="67631" cy="676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Moscow Sans" panose="020B0503030702020504" pitchFamily="34" charset="0"/>
              </a:endParaRPr>
            </a:p>
          </p:txBody>
        </p: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B4324A85-4624-12C2-6C35-9BF08129F0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548" y="4912087"/>
              <a:ext cx="251650" cy="25165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2918A962-D5C6-8E35-04DD-6239F89C4C51}"/>
              </a:ext>
            </a:extLst>
          </p:cNvPr>
          <p:cNvSpPr/>
          <p:nvPr/>
        </p:nvSpPr>
        <p:spPr>
          <a:xfrm rot="10800000" flipV="1">
            <a:off x="6673586" y="4023145"/>
            <a:ext cx="1925429" cy="256613"/>
          </a:xfrm>
          <a:prstGeom prst="roundRect">
            <a:avLst>
              <a:gd name="adj" fmla="val 46289"/>
            </a:avLst>
          </a:prstGeom>
          <a:solidFill>
            <a:srgbClr val="D9D9D9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Адрес проекта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04333B-C82A-ED6C-B3B3-3D17BF403361}"/>
              </a:ext>
            </a:extLst>
          </p:cNvPr>
          <p:cNvSpPr txBox="1"/>
          <p:nvPr/>
        </p:nvSpPr>
        <p:spPr>
          <a:xfrm>
            <a:off x="3991368" y="591167"/>
            <a:ext cx="149377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ЛОГО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35A563-AE17-3688-896B-BF9284F41CED}"/>
              </a:ext>
            </a:extLst>
          </p:cNvPr>
          <p:cNvSpPr txBox="1"/>
          <p:nvPr/>
        </p:nvSpPr>
        <p:spPr>
          <a:xfrm>
            <a:off x="8520213" y="1522756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ИЗОБРАЖЕНИЕ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456F1-BD6A-DDF7-5691-44F0BF6ABD06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0572B6-3121-72EB-18CF-C0696EA5935C}"/>
              </a:ext>
            </a:extLst>
          </p:cNvPr>
          <p:cNvSpPr txBox="1"/>
          <p:nvPr/>
        </p:nvSpPr>
        <p:spPr>
          <a:xfrm>
            <a:off x="7370487" y="601437"/>
            <a:ext cx="351651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Обзор планируемого проекта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A41E549B-67DC-57FF-08C3-41745BF45FED}"/>
              </a:ext>
            </a:extLst>
          </p:cNvPr>
          <p:cNvSpPr/>
          <p:nvPr/>
        </p:nvSpPr>
        <p:spPr>
          <a:xfrm rot="10800000" flipV="1">
            <a:off x="7278799" y="944513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проекта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9F59763-CF04-9516-255B-23AF458165F8}"/>
              </a:ext>
            </a:extLst>
          </p:cNvPr>
          <p:cNvSpPr txBox="1"/>
          <p:nvPr/>
        </p:nvSpPr>
        <p:spPr>
          <a:xfrm>
            <a:off x="8667140" y="405320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например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:</a:t>
            </a:r>
            <a:endParaRPr lang="ru-RU" sz="1000" dirty="0"/>
          </a:p>
        </p:txBody>
      </p:sp>
      <p:sp>
        <p:nvSpPr>
          <p:cNvPr id="62" name="Прямоугольник: скругленные углы 61">
            <a:extLst>
              <a:ext uri="{FF2B5EF4-FFF2-40B4-BE49-F238E27FC236}">
                <a16:creationId xmlns:a16="http://schemas.microsoft.com/office/drawing/2014/main" id="{170D0460-49D2-9398-738F-E3A7B91A3977}"/>
              </a:ext>
            </a:extLst>
          </p:cNvPr>
          <p:cNvSpPr/>
          <p:nvPr/>
        </p:nvSpPr>
        <p:spPr>
          <a:xfrm rot="10800000" flipV="1">
            <a:off x="10353958" y="4290749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Малый лед 40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x2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0</a:t>
            </a:r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6999CA2D-9E83-470E-C42C-4B1F6BFB8633}"/>
              </a:ext>
            </a:extLst>
          </p:cNvPr>
          <p:cNvSpPr/>
          <p:nvPr/>
        </p:nvSpPr>
        <p:spPr>
          <a:xfrm rot="10800000" flipV="1">
            <a:off x="10353958" y="4654692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3 бросковые зоны</a:t>
            </a:r>
          </a:p>
        </p:txBody>
      </p:sp>
      <p:sp>
        <p:nvSpPr>
          <p:cNvPr id="1024" name="Прямоугольник: скругленные углы 1023">
            <a:extLst>
              <a:ext uri="{FF2B5EF4-FFF2-40B4-BE49-F238E27FC236}">
                <a16:creationId xmlns:a16="http://schemas.microsoft.com/office/drawing/2014/main" id="{BD395CFF-567C-2C3A-5603-5495298C5647}"/>
              </a:ext>
            </a:extLst>
          </p:cNvPr>
          <p:cNvSpPr/>
          <p:nvPr/>
        </p:nvSpPr>
        <p:spPr>
          <a:xfrm rot="10800000" flipV="1">
            <a:off x="8744191" y="4654692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8 раздевалок </a:t>
            </a: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73F6A220-FE32-C174-F650-9E3C7FD164A8}"/>
              </a:ext>
            </a:extLst>
          </p:cNvPr>
          <p:cNvSpPr txBox="1"/>
          <p:nvPr/>
        </p:nvSpPr>
        <p:spPr>
          <a:xfrm>
            <a:off x="8644072" y="3242267"/>
            <a:ext cx="328050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заполняется в случае капитального строительства</a:t>
            </a:r>
            <a:endParaRPr lang="ru-RU" sz="1000" dirty="0"/>
          </a:p>
        </p:txBody>
      </p:sp>
      <p:pic>
        <p:nvPicPr>
          <p:cNvPr id="1027" name="Рисунок 1026" descr="Большая кисть со сплошной заливкой">
            <a:extLst>
              <a:ext uri="{FF2B5EF4-FFF2-40B4-BE49-F238E27FC236}">
                <a16:creationId xmlns:a16="http://schemas.microsoft.com/office/drawing/2014/main" id="{401A0229-5045-BA69-70E0-C6FA94C5512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22726" y="3717437"/>
            <a:ext cx="441803" cy="441803"/>
          </a:xfrm>
          <a:prstGeom prst="rect">
            <a:avLst/>
          </a:prstGeom>
        </p:spPr>
      </p:pic>
      <p:sp>
        <p:nvSpPr>
          <p:cNvPr id="1049" name="Прямоугольник: скругленные углы 1048">
            <a:extLst>
              <a:ext uri="{FF2B5EF4-FFF2-40B4-BE49-F238E27FC236}">
                <a16:creationId xmlns:a16="http://schemas.microsoft.com/office/drawing/2014/main" id="{8C33A9E9-1A23-9B01-1316-253237F40D40}"/>
              </a:ext>
            </a:extLst>
          </p:cNvPr>
          <p:cNvSpPr/>
          <p:nvPr/>
        </p:nvSpPr>
        <p:spPr>
          <a:xfrm rot="10800000" flipV="1">
            <a:off x="8744191" y="3440522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ВРИ ЗУ</a:t>
            </a:r>
          </a:p>
        </p:txBody>
      </p:sp>
      <p:sp>
        <p:nvSpPr>
          <p:cNvPr id="1054" name="Равнобедренный треугольник 1053">
            <a:extLst>
              <a:ext uri="{FF2B5EF4-FFF2-40B4-BE49-F238E27FC236}">
                <a16:creationId xmlns:a16="http://schemas.microsoft.com/office/drawing/2014/main" id="{1EC976DD-5683-8EE6-AC4B-73AADF59208F}"/>
              </a:ext>
            </a:extLst>
          </p:cNvPr>
          <p:cNvSpPr/>
          <p:nvPr/>
        </p:nvSpPr>
        <p:spPr>
          <a:xfrm rot="5400000">
            <a:off x="10207702" y="3491885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0597FDEC-D3AB-79D7-555D-53326493C504}"/>
              </a:ext>
            </a:extLst>
          </p:cNvPr>
          <p:cNvSpPr txBox="1"/>
          <p:nvPr/>
        </p:nvSpPr>
        <p:spPr>
          <a:xfrm>
            <a:off x="10551887" y="3484090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6" name="TextBox 1055">
            <a:extLst>
              <a:ext uri="{FF2B5EF4-FFF2-40B4-BE49-F238E27FC236}">
                <a16:creationId xmlns:a16="http://schemas.microsoft.com/office/drawing/2014/main" id="{14B56732-F755-470A-6EFA-BE44D9AAD1A8}"/>
              </a:ext>
            </a:extLst>
          </p:cNvPr>
          <p:cNvSpPr txBox="1"/>
          <p:nvPr/>
        </p:nvSpPr>
        <p:spPr>
          <a:xfrm>
            <a:off x="10738838" y="3474817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7" name="TextBox 1056">
            <a:extLst>
              <a:ext uri="{FF2B5EF4-FFF2-40B4-BE49-F238E27FC236}">
                <a16:creationId xmlns:a16="http://schemas.microsoft.com/office/drawing/2014/main" id="{A733A4A3-6213-6BD5-B034-9D645546250A}"/>
              </a:ext>
            </a:extLst>
          </p:cNvPr>
          <p:cNvSpPr txBox="1"/>
          <p:nvPr/>
        </p:nvSpPr>
        <p:spPr>
          <a:xfrm>
            <a:off x="8644072" y="3711333"/>
            <a:ext cx="328050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заполняется в случае капитального строительства</a:t>
            </a:r>
            <a:endParaRPr lang="ru-RU" sz="1000" dirty="0"/>
          </a:p>
        </p:txBody>
      </p:sp>
      <p:sp>
        <p:nvSpPr>
          <p:cNvPr id="52" name="Прямоугольник: скругленные углы 51">
            <a:extLst>
              <a:ext uri="{FF2B5EF4-FFF2-40B4-BE49-F238E27FC236}">
                <a16:creationId xmlns:a16="http://schemas.microsoft.com/office/drawing/2014/main" id="{779097C2-9DD6-FB3F-CC96-93CF3A935CC2}"/>
              </a:ext>
            </a:extLst>
          </p:cNvPr>
          <p:cNvSpPr/>
          <p:nvPr/>
        </p:nvSpPr>
        <p:spPr>
          <a:xfrm>
            <a:off x="968599" y="4249118"/>
            <a:ext cx="2620645" cy="707886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2A672E3-4632-5905-23AB-DDB3013573DD}"/>
              </a:ext>
            </a:extLst>
          </p:cNvPr>
          <p:cNvSpPr txBox="1"/>
          <p:nvPr/>
        </p:nvSpPr>
        <p:spPr>
          <a:xfrm>
            <a:off x="1102104" y="4249117"/>
            <a:ext cx="237921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8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4000" b="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ru-RU" sz="40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--</a:t>
            </a:r>
            <a:endParaRPr lang="ru-RU" sz="4800" b="0" dirty="0">
              <a:solidFill>
                <a:schemeClr val="bg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BFD4604-469C-B268-AEAF-D494760E738A}"/>
              </a:ext>
            </a:extLst>
          </p:cNvPr>
          <p:cNvSpPr txBox="1"/>
          <p:nvPr/>
        </p:nvSpPr>
        <p:spPr>
          <a:xfrm>
            <a:off x="2047246" y="4518602"/>
            <a:ext cx="174499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8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5AD11A7-003C-60D9-DCF4-7711BDDC729B}"/>
              </a:ext>
            </a:extLst>
          </p:cNvPr>
          <p:cNvSpPr txBox="1"/>
          <p:nvPr/>
        </p:nvSpPr>
        <p:spPr>
          <a:xfrm>
            <a:off x="1200842" y="4941793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Общий объем инвестиций в проект</a:t>
            </a:r>
          </a:p>
        </p:txBody>
      </p: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FDFC15B7-DD58-7483-F4E5-90C51C439E63}"/>
              </a:ext>
            </a:extLst>
          </p:cNvPr>
          <p:cNvCxnSpPr>
            <a:cxnSpLocks/>
            <a:stCxn id="55" idx="1"/>
          </p:cNvCxnSpPr>
          <p:nvPr/>
        </p:nvCxnSpPr>
        <p:spPr>
          <a:xfrm>
            <a:off x="1200842" y="5057209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C446673-0254-1F98-BD60-73D039991A80}"/>
              </a:ext>
            </a:extLst>
          </p:cNvPr>
          <p:cNvSpPr txBox="1"/>
          <p:nvPr/>
        </p:nvSpPr>
        <p:spPr>
          <a:xfrm>
            <a:off x="1200841" y="5329116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Собственные средства </a:t>
            </a:r>
          </a:p>
        </p:txBody>
      </p:sp>
      <p:sp>
        <p:nvSpPr>
          <p:cNvPr id="60" name="Равнобедренный треугольник 59">
            <a:extLst>
              <a:ext uri="{FF2B5EF4-FFF2-40B4-BE49-F238E27FC236}">
                <a16:creationId xmlns:a16="http://schemas.microsoft.com/office/drawing/2014/main" id="{1735B5E0-E2B9-A2CF-38FE-92B60A819E7F}"/>
              </a:ext>
            </a:extLst>
          </p:cNvPr>
          <p:cNvSpPr/>
          <p:nvPr/>
        </p:nvSpPr>
        <p:spPr>
          <a:xfrm rot="5400000">
            <a:off x="2753030" y="5360715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1" name="Прямоугольник: скругленные углы 60">
            <a:extLst>
              <a:ext uri="{FF2B5EF4-FFF2-40B4-BE49-F238E27FC236}">
                <a16:creationId xmlns:a16="http://schemas.microsoft.com/office/drawing/2014/main" id="{3B255E0A-FF60-9B7E-7016-885169A445C7}"/>
              </a:ext>
            </a:extLst>
          </p:cNvPr>
          <p:cNvSpPr/>
          <p:nvPr/>
        </p:nvSpPr>
        <p:spPr>
          <a:xfrm>
            <a:off x="3048920" y="5280753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26" name="TextBox 1025">
            <a:extLst>
              <a:ext uri="{FF2B5EF4-FFF2-40B4-BE49-F238E27FC236}">
                <a16:creationId xmlns:a16="http://schemas.microsoft.com/office/drawing/2014/main" id="{5C6BCD93-97E3-72A3-9B86-044A453A6E49}"/>
              </a:ext>
            </a:extLst>
          </p:cNvPr>
          <p:cNvSpPr txBox="1"/>
          <p:nvPr/>
        </p:nvSpPr>
        <p:spPr>
          <a:xfrm>
            <a:off x="3088534" y="5244477"/>
            <a:ext cx="15523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1033" name="TextBox 1032">
            <a:extLst>
              <a:ext uri="{FF2B5EF4-FFF2-40B4-BE49-F238E27FC236}">
                <a16:creationId xmlns:a16="http://schemas.microsoft.com/office/drawing/2014/main" id="{E63697DD-B183-7D65-1068-7E0E27EBAD2A}"/>
              </a:ext>
            </a:extLst>
          </p:cNvPr>
          <p:cNvSpPr txBox="1"/>
          <p:nvPr/>
        </p:nvSpPr>
        <p:spPr>
          <a:xfrm>
            <a:off x="3565928" y="5361862"/>
            <a:ext cx="928060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9AA159D2-B649-C40D-C034-43707A21F1A1}"/>
              </a:ext>
            </a:extLst>
          </p:cNvPr>
          <p:cNvSpPr txBox="1"/>
          <p:nvPr/>
        </p:nvSpPr>
        <p:spPr>
          <a:xfrm>
            <a:off x="1200842" y="5805455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Кредитные средства</a:t>
            </a:r>
          </a:p>
        </p:txBody>
      </p:sp>
      <p:sp>
        <p:nvSpPr>
          <p:cNvPr id="1035" name="Равнобедренный треугольник 1034">
            <a:extLst>
              <a:ext uri="{FF2B5EF4-FFF2-40B4-BE49-F238E27FC236}">
                <a16:creationId xmlns:a16="http://schemas.microsoft.com/office/drawing/2014/main" id="{6A23D766-3CDE-801F-896C-8D228C80AB80}"/>
              </a:ext>
            </a:extLst>
          </p:cNvPr>
          <p:cNvSpPr/>
          <p:nvPr/>
        </p:nvSpPr>
        <p:spPr>
          <a:xfrm rot="5400000">
            <a:off x="2753031" y="5837054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0" name="Прямоугольник: скругленные углы 1059">
            <a:extLst>
              <a:ext uri="{FF2B5EF4-FFF2-40B4-BE49-F238E27FC236}">
                <a16:creationId xmlns:a16="http://schemas.microsoft.com/office/drawing/2014/main" id="{CDBA4214-75B9-B581-70C3-99A8BC79B684}"/>
              </a:ext>
            </a:extLst>
          </p:cNvPr>
          <p:cNvSpPr/>
          <p:nvPr/>
        </p:nvSpPr>
        <p:spPr>
          <a:xfrm>
            <a:off x="3048921" y="5757092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3" name="TextBox 1062">
            <a:extLst>
              <a:ext uri="{FF2B5EF4-FFF2-40B4-BE49-F238E27FC236}">
                <a16:creationId xmlns:a16="http://schemas.microsoft.com/office/drawing/2014/main" id="{80496065-AADC-F21D-2E6F-A41DA0E131C4}"/>
              </a:ext>
            </a:extLst>
          </p:cNvPr>
          <p:cNvSpPr txBox="1"/>
          <p:nvPr/>
        </p:nvSpPr>
        <p:spPr>
          <a:xfrm>
            <a:off x="3134203" y="5720816"/>
            <a:ext cx="15066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1064" name="TextBox 1063">
            <a:extLst>
              <a:ext uri="{FF2B5EF4-FFF2-40B4-BE49-F238E27FC236}">
                <a16:creationId xmlns:a16="http://schemas.microsoft.com/office/drawing/2014/main" id="{5D3D2574-D382-9E16-674C-5ED193EEC89C}"/>
              </a:ext>
            </a:extLst>
          </p:cNvPr>
          <p:cNvSpPr txBox="1"/>
          <p:nvPr/>
        </p:nvSpPr>
        <p:spPr>
          <a:xfrm>
            <a:off x="3589244" y="5840227"/>
            <a:ext cx="944358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млн</a:t>
            </a:r>
            <a:endParaRPr lang="ru-RU" sz="1100" dirty="0">
              <a:solidFill>
                <a:schemeClr val="bg1"/>
              </a:solidFill>
            </a:endParaRPr>
          </a:p>
        </p:txBody>
      </p:sp>
      <p:cxnSp>
        <p:nvCxnSpPr>
          <p:cNvPr id="1065" name="Прямая соединительная линия 1064">
            <a:extLst>
              <a:ext uri="{FF2B5EF4-FFF2-40B4-BE49-F238E27FC236}">
                <a16:creationId xmlns:a16="http://schemas.microsoft.com/office/drawing/2014/main" id="{31DCF12D-7C10-030E-FA13-75EFE52AF5D8}"/>
              </a:ext>
            </a:extLst>
          </p:cNvPr>
          <p:cNvCxnSpPr>
            <a:cxnSpLocks/>
            <a:stCxn id="58" idx="1"/>
            <a:endCxn id="1034" idx="1"/>
          </p:cNvCxnSpPr>
          <p:nvPr/>
        </p:nvCxnSpPr>
        <p:spPr>
          <a:xfrm>
            <a:off x="1200841" y="5444532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67" name="Прямоугольник: скругленные углы 1066">
            <a:extLst>
              <a:ext uri="{FF2B5EF4-FFF2-40B4-BE49-F238E27FC236}">
                <a16:creationId xmlns:a16="http://schemas.microsoft.com/office/drawing/2014/main" id="{7C448824-A968-9B60-35E5-8708D347FAFB}"/>
              </a:ext>
            </a:extLst>
          </p:cNvPr>
          <p:cNvSpPr/>
          <p:nvPr/>
        </p:nvSpPr>
        <p:spPr>
          <a:xfrm>
            <a:off x="6624860" y="5147909"/>
            <a:ext cx="5141270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8" name="TextBox 1067">
            <a:extLst>
              <a:ext uri="{FF2B5EF4-FFF2-40B4-BE49-F238E27FC236}">
                <a16:creationId xmlns:a16="http://schemas.microsoft.com/office/drawing/2014/main" id="{47C2CD91-6421-D71F-78C2-D2F396E69143}"/>
              </a:ext>
            </a:extLst>
          </p:cNvPr>
          <p:cNvSpPr txBox="1"/>
          <p:nvPr/>
        </p:nvSpPr>
        <p:spPr>
          <a:xfrm>
            <a:off x="7572877" y="5165930"/>
            <a:ext cx="404386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Сопроводительный текст от компании</a:t>
            </a:r>
          </a:p>
        </p:txBody>
      </p:sp>
      <p:sp>
        <p:nvSpPr>
          <p:cNvPr id="1069" name="TextBox 1068">
            <a:extLst>
              <a:ext uri="{FF2B5EF4-FFF2-40B4-BE49-F238E27FC236}">
                <a16:creationId xmlns:a16="http://schemas.microsoft.com/office/drawing/2014/main" id="{013A0320-D220-5A7C-7AC7-B726C35A4A75}"/>
              </a:ext>
            </a:extLst>
          </p:cNvPr>
          <p:cNvSpPr txBox="1"/>
          <p:nvPr/>
        </p:nvSpPr>
        <p:spPr>
          <a:xfrm>
            <a:off x="6537538" y="5460462"/>
            <a:ext cx="529672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78884467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14497</TotalTime>
  <Words>155</Words>
  <Application>Microsoft Office PowerPoint</Application>
  <PresentationFormat>Произвольный</PresentationFormat>
  <Paragraphs>59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Arial</vt:lpstr>
      <vt:lpstr>Helvetica Neue</vt:lpstr>
      <vt:lpstr>Helvetica Neue Light</vt:lpstr>
      <vt:lpstr>Helvetica Neue Medium</vt:lpstr>
      <vt:lpstr>Montserrat</vt:lpstr>
      <vt:lpstr>Moscow Sans</vt:lpstr>
      <vt:lpstr>TT Moscow Economy Light</vt:lpstr>
      <vt:lpstr>TT Moscow Economy Medium</vt:lpstr>
      <vt:lpstr>White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Pifpaf</dc:creator>
  <cp:lastModifiedBy>Сугян Григорий Гагикович</cp:lastModifiedBy>
  <cp:revision>107</cp:revision>
  <cp:lastPrinted>2025-05-28T14:31:13Z</cp:lastPrinted>
  <dcterms:modified xsi:type="dcterms:W3CDTF">2025-08-29T08:35:58Z</dcterms:modified>
</cp:coreProperties>
</file>